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Gelasio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25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1C7DE-FB31-36E1-D252-24D20C4F0CB7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05DE0-E471-EB8F-6DAA-E68E8369564F}"/>
              </a:ext>
            </a:extLst>
          </p:cNvPr>
          <p:cNvSpPr txBox="1"/>
          <p:nvPr/>
        </p:nvSpPr>
        <p:spPr>
          <a:xfrm>
            <a:off x="1" y="1290985"/>
            <a:ext cx="1454119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b="1" dirty="0">
              <a:latin typeface="Times New Roman" panose="02020603050405020304" pitchFamily="18" charset="0"/>
              <a:ea typeface="Karla" pitchFamily="2" charset="0"/>
              <a:cs typeface="Times New Roman" panose="02020603050405020304" pitchFamily="18" charset="0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>
                <a:latin typeface="Times New Roman" panose="02020603050405020304" pitchFamily="18" charset="0"/>
                <a:ea typeface="Karla" pitchFamily="2" charset="0"/>
                <a:cs typeface="Times New Roman" panose="02020603050405020304" pitchFamily="18" charset="0"/>
              </a:rPr>
              <a:t>UNIVERSITY INSTITUTE OF COMPUTING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Bachelors of Computer Applications</a:t>
            </a:r>
          </a:p>
          <a:p>
            <a:pPr algn="ctr"/>
            <a:endParaRPr lang="en-US" sz="4000" dirty="0">
              <a:solidFill>
                <a:srgbClr val="484237"/>
              </a:solidFill>
              <a:latin typeface="Gelasio Semi Bold" pitchFamily="34" charset="0"/>
              <a:ea typeface="Gelasio Semi Bold" pitchFamily="34" charset="-122"/>
              <a:cs typeface="Gelasio Semi Bold" pitchFamily="34" charset="-120"/>
            </a:endParaRPr>
          </a:p>
          <a:p>
            <a:pPr algn="ctr"/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Data Analysis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4B97C-C839-DBAF-118B-E9D3C5ECD0AF}"/>
              </a:ext>
            </a:extLst>
          </p:cNvPr>
          <p:cNvSpPr txBox="1"/>
          <p:nvPr/>
        </p:nvSpPr>
        <p:spPr>
          <a:xfrm>
            <a:off x="914400" y="5163014"/>
            <a:ext cx="6913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Team Member:</a:t>
            </a:r>
          </a:p>
          <a:p>
            <a:pPr lvl="4"/>
            <a:r>
              <a:rPr lang="en-IN" sz="2400" b="1" dirty="0"/>
              <a:t>Choki </a:t>
            </a:r>
            <a:r>
              <a:rPr lang="en-IN" sz="2400" b="1" dirty="0" err="1"/>
              <a:t>Doji</a:t>
            </a:r>
            <a:r>
              <a:rPr lang="en-IN" sz="2400" b="1" dirty="0"/>
              <a:t>(22BCA10266 )</a:t>
            </a:r>
          </a:p>
          <a:p>
            <a:pPr lvl="4"/>
            <a:r>
              <a:rPr lang="en-IN" sz="2400" b="1" dirty="0" err="1"/>
              <a:t>Tshewang</a:t>
            </a:r>
            <a:r>
              <a:rPr lang="en-IN" sz="2400" b="1" dirty="0"/>
              <a:t> </a:t>
            </a:r>
            <a:r>
              <a:rPr lang="en-IN" sz="2400" b="1" dirty="0" err="1"/>
              <a:t>Doji</a:t>
            </a:r>
            <a:r>
              <a:rPr lang="en-IN" sz="2400" b="1" dirty="0"/>
              <a:t>(22BCA11134)</a:t>
            </a:r>
          </a:p>
          <a:p>
            <a:pPr lvl="4"/>
            <a:r>
              <a:rPr lang="en-IN" sz="2400" b="1" dirty="0"/>
              <a:t>Muntasir Imrose Prio(22BCA11212</a:t>
            </a:r>
            <a:r>
              <a:rPr lang="en-IN" b="1" dirty="0"/>
              <a:t>)</a:t>
            </a:r>
          </a:p>
        </p:txBody>
      </p:sp>
      <p:pic>
        <p:nvPicPr>
          <p:cNvPr id="1026" name="Picture 2" descr="Chandigarh University (CU ...">
            <a:extLst>
              <a:ext uri="{FF2B5EF4-FFF2-40B4-BE49-F238E27FC236}">
                <a16:creationId xmlns:a16="http://schemas.microsoft.com/office/drawing/2014/main" id="{6E769B5E-246C-C678-2521-33251F0F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4828" cy="13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ndigarh University - Travel not only ...">
            <a:extLst>
              <a:ext uri="{FF2B5EF4-FFF2-40B4-BE49-F238E27FC236}">
                <a16:creationId xmlns:a16="http://schemas.microsoft.com/office/drawing/2014/main" id="{B8D98E0B-E2AB-879D-B9F0-8A0363BC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717" y="1"/>
            <a:ext cx="1605776" cy="160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3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10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99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709982"/>
            <a:ext cx="2914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Focus on High-Value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20040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Allocate resources to high-value customers.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9011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790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Optimize Product 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8053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 marketing for Product 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87025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870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Increase Online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36067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Invest more in online sales.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2055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Re-evaluate partner sales and shift budget to social media.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624B0D-B711-C957-4684-71926E557824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insights significantly improve sales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monitoring and analysis are essential.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recommendations to achieve targets.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steps: Monthly reviews with updated Excel report.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Data Analysis: 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analyzes sales data to improve performance. It covers January to June 2024, using data from Salesforce and Excel.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Microsoft Excel was used with PivotTables, Charts, and Formulas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35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Collection and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363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5789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36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0268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extracted from Salesforce and Excel.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5363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5789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536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0268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values handled, duplicates removed.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2770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234583"/>
            <a:ext cx="2956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metrics calculated, like sales growth.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430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 verified with cross-validation, error rate under 1%.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762119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Performance Indicators (KPIs)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2541032"/>
            <a:ext cx="3655576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$2.5M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234678" y="352198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Sales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737" y="3988237"/>
            <a:ext cx="365557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Exceeded target by 8.7%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687" y="2541032"/>
            <a:ext cx="3655576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213628" y="352198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Growth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33687" y="3988237"/>
            <a:ext cx="365557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Year-over-year growth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744153" y="5087779"/>
            <a:ext cx="3655576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$150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2802017" y="6068735"/>
            <a:ext cx="35397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Acquisition Cost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744153" y="6534983"/>
            <a:ext cx="365557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Below target by 14.3%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4737" y="7122438"/>
            <a:ext cx="76345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KPIs exceeded targets, reflecting strong sales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3777"/>
            <a:ext cx="8138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Performance by Region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Northeast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$800k, 32% of total sales.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Southeast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$700k, 28% of total sales.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Midwest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$600k, 24% of total sales.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West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45067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$400k, 16% of total sales.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72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Northeast is the leading region, while the West lags behind.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CFF1F-89D3-53C9-20B5-E9E62CA82861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8504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Performance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865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865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$1M, 40% of sales.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04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B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048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$750k, 30% of sales.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075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C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075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$500k, 20% of sales.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D requires attention due to a 5% YoY decline.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B0E833-459C-96CD-6B76-2575F5C5567E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9496"/>
            <a:ext cx="6749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843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456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20% of customers, 60% of revenue.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2843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Medium-Value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4456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30% of customers, 30% of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2510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Low-Value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3423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50% of customers, 10% of revenue.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872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high-value segment is critical, low-value segment requires review.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B7136-89FE-33F3-C158-484C513E989F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466"/>
            <a:ext cx="6400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Channel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Online Sales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$1.5M, 60% of sales.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Retail Sales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$750k, 30% of sales.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Partner Sales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$250k, 10% of sales.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online channel is driving growth, while the partner channel is declining.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A577C-01D6-5364-3868-D0EE4D596D52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33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Marketing Campaign Effectiveness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610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5486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14528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ROI 200%, CAC $100.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8610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65486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Email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145286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ROI 150%, CAC $120.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8610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65486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Print Ads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14528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ROI 50%, CAC $200.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7633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Social media campaign is the most effective.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254BCD-5290-11FA-B211-D4FC158ECCC0}"/>
              </a:ext>
            </a:extLst>
          </p:cNvPr>
          <p:cNvSpPr/>
          <p:nvPr/>
        </p:nvSpPr>
        <p:spPr>
          <a:xfrm>
            <a:off x="12712390" y="7593981"/>
            <a:ext cx="1828800" cy="524107"/>
          </a:xfrm>
          <a:prstGeom prst="rect">
            <a:avLst/>
          </a:prstGeom>
          <a:solidFill>
            <a:srgbClr val="F9F6F0"/>
          </a:solidFill>
          <a:ln>
            <a:solidFill>
              <a:srgbClr val="F9F6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471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Gelasio Semi Bold</vt:lpstr>
      <vt:lpstr>Gelasio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MUNTASIR IMROSE</cp:lastModifiedBy>
  <cp:revision>2</cp:revision>
  <dcterms:created xsi:type="dcterms:W3CDTF">2025-04-16T17:19:15Z</dcterms:created>
  <dcterms:modified xsi:type="dcterms:W3CDTF">2025-04-16T20:12:40Z</dcterms:modified>
</cp:coreProperties>
</file>